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8"/>
  </p:notesMasterIdLst>
  <p:sldIdLst>
    <p:sldId id="259" r:id="rId2"/>
    <p:sldId id="263" r:id="rId3"/>
    <p:sldId id="264" r:id="rId4"/>
    <p:sldId id="265" r:id="rId5"/>
    <p:sldId id="266" r:id="rId6"/>
    <p:sldId id="267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ACEE9-301A-4029-B025-C6D34ADA2EF8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19805-95C7-4BEA-9841-2FB7886B5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85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E60E-A838-4BA4-961E-5B35907A6A81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821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E60E-A838-4BA4-961E-5B35907A6A81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68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E60E-A838-4BA4-961E-5B35907A6A81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48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E60E-A838-4BA4-961E-5B35907A6A81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424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E60E-A838-4BA4-961E-5B35907A6A81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056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E60E-A838-4BA4-961E-5B35907A6A81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392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498E-1B6C-4681-A3C1-AF95D643D4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044EA-D687-45E9-9444-4A741C5E33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36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498E-1B6C-4681-A3C1-AF95D643D4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044EA-D687-45E9-9444-4A741C5E33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86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498E-1B6C-4681-A3C1-AF95D643D4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044EA-D687-45E9-9444-4A741C5E33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19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498E-1B6C-4681-A3C1-AF95D643D4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044EA-D687-45E9-9444-4A741C5E33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28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498E-1B6C-4681-A3C1-AF95D643D4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044EA-D687-45E9-9444-4A741C5E33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12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498E-1B6C-4681-A3C1-AF95D643D4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044EA-D687-45E9-9444-4A741C5E33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428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498E-1B6C-4681-A3C1-AF95D643D4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044EA-D687-45E9-9444-4A741C5E33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80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498E-1B6C-4681-A3C1-AF95D643D4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044EA-D687-45E9-9444-4A741C5E33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946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498E-1B6C-4681-A3C1-AF95D643D4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044EA-D687-45E9-9444-4A741C5E33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937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498E-1B6C-4681-A3C1-AF95D643D4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044EA-D687-45E9-9444-4A741C5E33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88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498E-1B6C-4681-A3C1-AF95D643D4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044EA-D687-45E9-9444-4A741C5E33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13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3A9498E-1B6C-4681-A3C1-AF95D643D4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09.01.2023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D3044EA-D687-45E9-9444-4A741C5E33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4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20" y="158524"/>
            <a:ext cx="8442965" cy="8647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829" y="979714"/>
            <a:ext cx="7867307" cy="575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2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7515" y="104021"/>
            <a:ext cx="6096000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9690" marR="1270" indent="-6350"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 «Знакомство с Казанью»</a:t>
            </a:r>
          </a:p>
          <a:p>
            <a:pPr marL="59690" marR="1270" indent="-6350"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ночь/2 дня  </a:t>
            </a:r>
            <a:endParaRPr lang="ru-RU" sz="28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4240" y="1219591"/>
            <a:ext cx="955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Royal Times New Roman" panose="02020603050405020304" pitchFamily="18" charset="0"/>
              </a:rPr>
              <a:t>1 ДЕНЬ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0114" y="1643743"/>
            <a:ext cx="1141911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 smtClean="0">
                <a:latin typeface="Royal Times New Roman" panose="02020603050405020304" pitchFamily="18" charset="0"/>
              </a:rPr>
              <a:t>Приезд </a:t>
            </a:r>
            <a:r>
              <a:rPr lang="ru-RU" dirty="0">
                <a:latin typeface="Royal Times New Roman" panose="02020603050405020304" pitchFamily="18" charset="0"/>
              </a:rPr>
              <a:t>в Казань в 7.48. </a:t>
            </a:r>
            <a:r>
              <a:rPr lang="ru-RU" dirty="0" smtClean="0">
                <a:latin typeface="Royal Times New Roman" panose="02020603050405020304" pitchFamily="18" charset="0"/>
              </a:rPr>
              <a:t>(Москва – Казань)</a:t>
            </a:r>
            <a:endParaRPr lang="ru-RU" dirty="0">
              <a:latin typeface="Royal Times New Roman" panose="02020603050405020304" pitchFamily="18" charset="0"/>
            </a:endParaRPr>
          </a:p>
          <a:p>
            <a:pPr indent="457200"/>
            <a:r>
              <a:rPr lang="ru-RU" dirty="0" smtClean="0">
                <a:latin typeface="Royal Times New Roman" panose="02020603050405020304" pitchFamily="18" charset="0"/>
              </a:rPr>
              <a:t>08:00 </a:t>
            </a:r>
            <a:r>
              <a:rPr lang="ru-RU" dirty="0">
                <a:latin typeface="Royal Times New Roman" panose="02020603050405020304" pitchFamily="18" charset="0"/>
              </a:rPr>
              <a:t>Встреча группы на ж/д вокзале (Казань - 2 Восстание-Пасс.)</a:t>
            </a:r>
          </a:p>
          <a:p>
            <a:pPr indent="457200"/>
            <a:r>
              <a:rPr lang="ru-RU" dirty="0" smtClean="0">
                <a:latin typeface="Royal Times New Roman" panose="02020603050405020304" pitchFamily="18" charset="0"/>
              </a:rPr>
              <a:t>Посадка </a:t>
            </a:r>
            <a:r>
              <a:rPr lang="ru-RU" dirty="0">
                <a:latin typeface="Royal Times New Roman" panose="02020603050405020304" pitchFamily="18" charset="0"/>
              </a:rPr>
              <a:t>в экскурсионный автобус. </a:t>
            </a:r>
          </a:p>
          <a:p>
            <a:pPr indent="457200"/>
            <a:r>
              <a:rPr lang="ru-RU" dirty="0" smtClean="0">
                <a:latin typeface="Royal Times New Roman" panose="02020603050405020304" pitchFamily="18" charset="0"/>
              </a:rPr>
              <a:t>Выезд </a:t>
            </a:r>
            <a:r>
              <a:rPr lang="ru-RU" dirty="0">
                <a:latin typeface="Royal Times New Roman" panose="02020603050405020304" pitchFamily="18" charset="0"/>
              </a:rPr>
              <a:t>на экскурсию в </a:t>
            </a:r>
            <a:r>
              <a:rPr lang="ru-RU" dirty="0" smtClean="0">
                <a:latin typeface="Royal Times New Roman" panose="02020603050405020304" pitchFamily="18" charset="0"/>
              </a:rPr>
              <a:t>Свияжск</a:t>
            </a:r>
            <a:r>
              <a:rPr lang="ru-RU" dirty="0">
                <a:latin typeface="Royal Times New Roman" panose="02020603050405020304" pitchFamily="18" charset="0"/>
              </a:rPr>
              <a:t> </a:t>
            </a:r>
            <a:r>
              <a:rPr lang="ru-RU" dirty="0" smtClean="0">
                <a:latin typeface="Royal Times New Roman" panose="02020603050405020304" pitchFamily="18" charset="0"/>
              </a:rPr>
              <a:t>(По </a:t>
            </a:r>
            <a:r>
              <a:rPr lang="ru-RU" dirty="0">
                <a:latin typeface="Royal Times New Roman" panose="02020603050405020304" pitchFamily="18" charset="0"/>
              </a:rPr>
              <a:t>пути осмотр Вселенского Храма</a:t>
            </a:r>
            <a:r>
              <a:rPr lang="ru-RU" dirty="0" smtClean="0">
                <a:latin typeface="Royal Times New Roman" panose="02020603050405020304" pitchFamily="18" charset="0"/>
              </a:rPr>
              <a:t>).</a:t>
            </a:r>
            <a:endParaRPr lang="ru-RU" dirty="0">
              <a:latin typeface="Royal Times New Roman" panose="02020603050405020304" pitchFamily="18" charset="0"/>
            </a:endParaRPr>
          </a:p>
          <a:p>
            <a:pPr indent="457200"/>
            <a:r>
              <a:rPr lang="ru-RU" dirty="0">
                <a:latin typeface="Royal Times New Roman" panose="02020603050405020304" pitchFamily="18" charset="0"/>
              </a:rPr>
              <a:t>Вы совершите увлекательное путешествие в древний русский город, основанный русским царём Иваном Васильевичем Грозным в 1551 году. </a:t>
            </a:r>
            <a:endParaRPr lang="ru-RU" dirty="0" smtClean="0">
              <a:latin typeface="Royal Times New Roman" panose="02020603050405020304" pitchFamily="18" charset="0"/>
            </a:endParaRPr>
          </a:p>
          <a:p>
            <a:pPr indent="457200"/>
            <a:r>
              <a:rPr lang="ru-RU" dirty="0" smtClean="0">
                <a:latin typeface="Royal Times New Roman" panose="02020603050405020304" pitchFamily="18" charset="0"/>
              </a:rPr>
              <a:t>Природный </a:t>
            </a:r>
            <a:r>
              <a:rPr lang="ru-RU" dirty="0">
                <a:latin typeface="Royal Times New Roman" panose="02020603050405020304" pitchFamily="18" charset="0"/>
              </a:rPr>
              <a:t>ландшафт удивит вас своей красотой, ведь город со всех сторон окружён водным пространством. По прибытию вы совершите обзорную пешеходную экскурсию по острову с посещением музея истории Свияжска, осмотром комплекса Успенского Богородицкого мужского монастыря, посетите древнейшую в России Троицкую церковь. </a:t>
            </a:r>
            <a:r>
              <a:rPr lang="ru-RU" dirty="0" smtClean="0">
                <a:latin typeface="Royal Times New Roman" panose="02020603050405020304" pitchFamily="18" charset="0"/>
              </a:rPr>
              <a:t>Ещё </a:t>
            </a:r>
            <a:r>
              <a:rPr lang="ru-RU" dirty="0">
                <a:latin typeface="Royal Times New Roman" panose="02020603050405020304" pitchFamily="18" charset="0"/>
              </a:rPr>
              <a:t>вы узнаете:  </a:t>
            </a:r>
          </a:p>
          <a:p>
            <a:pPr indent="457200"/>
            <a:r>
              <a:rPr lang="ru-RU" dirty="0">
                <a:latin typeface="Royal Times New Roman" panose="02020603050405020304" pitchFamily="18" charset="0"/>
              </a:rPr>
              <a:t>–	с чем было связано первоначальное название города;</a:t>
            </a:r>
          </a:p>
          <a:p>
            <a:pPr indent="457200"/>
            <a:r>
              <a:rPr lang="ru-RU" dirty="0">
                <a:latin typeface="Royal Times New Roman" panose="02020603050405020304" pitchFamily="18" charset="0"/>
              </a:rPr>
              <a:t>–	кто из императоров посещал Свияжск и кто воспевал его в своих произведениях;</a:t>
            </a:r>
          </a:p>
          <a:p>
            <a:pPr indent="457200"/>
            <a:r>
              <a:rPr lang="ru-RU" dirty="0">
                <a:latin typeface="Royal Times New Roman" panose="02020603050405020304" pitchFamily="18" charset="0"/>
              </a:rPr>
              <a:t>–	чем запомнились времена «красного террора»;</a:t>
            </a:r>
          </a:p>
          <a:p>
            <a:pPr indent="457200"/>
            <a:r>
              <a:rPr lang="ru-RU" dirty="0">
                <a:latin typeface="Royal Times New Roman" panose="02020603050405020304" pitchFamily="18" charset="0"/>
              </a:rPr>
              <a:t>–	почему на полстолетия Свияжск, стал забытым островом </a:t>
            </a:r>
            <a:endParaRPr lang="ru-RU" dirty="0" smtClean="0">
              <a:latin typeface="Royal Times New Roman" panose="02020603050405020304" pitchFamily="18" charset="0"/>
            </a:endParaRPr>
          </a:p>
          <a:p>
            <a:pPr indent="457200"/>
            <a:r>
              <a:rPr lang="ru-RU" dirty="0" smtClean="0">
                <a:latin typeface="Royal Times New Roman" panose="02020603050405020304" pitchFamily="18" charset="0"/>
              </a:rPr>
              <a:t>с </a:t>
            </a:r>
            <a:r>
              <a:rPr lang="ru-RU" dirty="0">
                <a:latin typeface="Royal Times New Roman" panose="02020603050405020304" pitchFamily="18" charset="0"/>
              </a:rPr>
              <a:t>печальной судьбой. </a:t>
            </a:r>
          </a:p>
          <a:p>
            <a:pPr indent="457200"/>
            <a:r>
              <a:rPr lang="ru-RU" dirty="0">
                <a:latin typeface="Royal Times New Roman" panose="02020603050405020304" pitchFamily="18" charset="0"/>
              </a:rPr>
              <a:t>Посещение </a:t>
            </a:r>
            <a:r>
              <a:rPr lang="ru-RU" dirty="0" smtClean="0">
                <a:latin typeface="Royal Times New Roman" panose="02020603050405020304" pitchFamily="18" charset="0"/>
              </a:rPr>
              <a:t>конного двора</a:t>
            </a:r>
            <a:r>
              <a:rPr lang="ru-RU" dirty="0">
                <a:latin typeface="Royal Times New Roman" panose="02020603050405020304" pitchFamily="18" charset="0"/>
              </a:rPr>
              <a:t>, гончарной и ремесленной мастерских, </a:t>
            </a:r>
            <a:endParaRPr lang="ru-RU" dirty="0" smtClean="0">
              <a:latin typeface="Royal Times New Roman" panose="02020603050405020304" pitchFamily="18" charset="0"/>
            </a:endParaRPr>
          </a:p>
          <a:p>
            <a:pPr indent="457200"/>
            <a:r>
              <a:rPr lang="ru-RU" dirty="0" smtClean="0">
                <a:latin typeface="Royal Times New Roman" panose="02020603050405020304" pitchFamily="18" charset="0"/>
              </a:rPr>
              <a:t>приобретение </a:t>
            </a:r>
            <a:r>
              <a:rPr lang="ru-RU" dirty="0">
                <a:latin typeface="Royal Times New Roman" panose="02020603050405020304" pitchFamily="18" charset="0"/>
              </a:rPr>
              <a:t>сувениров. </a:t>
            </a:r>
            <a:endParaRPr lang="ru-RU" dirty="0" smtClean="0">
              <a:latin typeface="Royal Times New Roman" panose="02020603050405020304" pitchFamily="18" charset="0"/>
            </a:endParaRPr>
          </a:p>
          <a:p>
            <a:pPr indent="457200"/>
            <a:r>
              <a:rPr lang="ru-RU" dirty="0">
                <a:latin typeface="Royal Times New Roman" panose="02020603050405020304" pitchFamily="18" charset="0"/>
              </a:rPr>
              <a:t>	</a:t>
            </a:r>
            <a:r>
              <a:rPr lang="ru-RU" b="1" dirty="0">
                <a:latin typeface="Royal Times New Roman" panose="02020603050405020304" pitchFamily="18" charset="0"/>
              </a:rPr>
              <a:t>12-13:00 Обед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912" y="576943"/>
            <a:ext cx="3804731" cy="21444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555305" y="5007429"/>
            <a:ext cx="4306259" cy="168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1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7515" y="104021"/>
            <a:ext cx="6096000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9690" marR="1270" indent="-6350"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 «Знакомство с Казанью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9955" y="936563"/>
            <a:ext cx="955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Royal Times New Roman" panose="02020603050405020304" pitchFamily="18" charset="0"/>
              </a:rPr>
              <a:t>1 ДЕНЬ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5056" y="1349828"/>
            <a:ext cx="866502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>
                <a:latin typeface="Royal Times New Roman" panose="02020603050405020304" pitchFamily="18" charset="0"/>
              </a:rPr>
              <a:t>	13:30-14:30 Посещение музея Археологии Дерева "Татарская Слободка"</a:t>
            </a:r>
          </a:p>
          <a:p>
            <a:pPr indent="457200"/>
            <a:r>
              <a:rPr lang="ru-RU" dirty="0">
                <a:latin typeface="Royal Times New Roman" panose="02020603050405020304" pitchFamily="18" charset="0"/>
              </a:rPr>
              <a:t>	15:00 – 18:00 Экскурсия в </a:t>
            </a:r>
            <a:r>
              <a:rPr lang="ru-RU" dirty="0" err="1">
                <a:latin typeface="Royal Times New Roman" panose="02020603050405020304" pitchFamily="18" charset="0"/>
              </a:rPr>
              <a:t>Раифский</a:t>
            </a:r>
            <a:r>
              <a:rPr lang="ru-RU" dirty="0">
                <a:latin typeface="Royal Times New Roman" panose="02020603050405020304" pitchFamily="18" charset="0"/>
              </a:rPr>
              <a:t> Богородицкий мужской монастырь </a:t>
            </a:r>
          </a:p>
          <a:p>
            <a:pPr indent="457200"/>
            <a:r>
              <a:rPr lang="ru-RU" dirty="0">
                <a:latin typeface="Royal Times New Roman" panose="02020603050405020304" pitchFamily="18" charset="0"/>
              </a:rPr>
              <a:t>В 30 км от Казани есть удивительное заповедное место, где более 400 лет </a:t>
            </a:r>
            <a:endParaRPr lang="ru-RU" dirty="0" smtClean="0">
              <a:latin typeface="Royal Times New Roman" panose="02020603050405020304" pitchFamily="18" charset="0"/>
            </a:endParaRPr>
          </a:p>
          <a:p>
            <a:pPr indent="457200"/>
            <a:r>
              <a:rPr lang="ru-RU" dirty="0" smtClean="0">
                <a:latin typeface="Royal Times New Roman" panose="02020603050405020304" pitchFamily="18" charset="0"/>
              </a:rPr>
              <a:t>назад </a:t>
            </a:r>
            <a:r>
              <a:rPr lang="ru-RU" dirty="0">
                <a:latin typeface="Royal Times New Roman" panose="02020603050405020304" pitchFamily="18" charset="0"/>
              </a:rPr>
              <a:t>был основан скит – уединённое место будущих монахов. </a:t>
            </a:r>
            <a:endParaRPr lang="ru-RU" dirty="0" smtClean="0">
              <a:latin typeface="Royal Times New Roman" panose="02020603050405020304" pitchFamily="18" charset="0"/>
            </a:endParaRPr>
          </a:p>
          <a:p>
            <a:pPr indent="457200"/>
            <a:r>
              <a:rPr lang="ru-RU" dirty="0" err="1" smtClean="0">
                <a:latin typeface="Royal Times New Roman" panose="02020603050405020304" pitchFamily="18" charset="0"/>
              </a:rPr>
              <a:t>Раифа</a:t>
            </a:r>
            <a:r>
              <a:rPr lang="ru-RU" dirty="0" smtClean="0">
                <a:latin typeface="Royal Times New Roman" panose="02020603050405020304" pitchFamily="18" charset="0"/>
              </a:rPr>
              <a:t> </a:t>
            </a:r>
            <a:r>
              <a:rPr lang="ru-RU" dirty="0">
                <a:latin typeface="Royal Times New Roman" panose="02020603050405020304" pitchFamily="18" charset="0"/>
              </a:rPr>
              <a:t>(с древнееврейского – Богом хранимая). Так названа обитель, находящаяся на берегу красивейшего озера, окружённого заповедным лесом. </a:t>
            </a:r>
          </a:p>
          <a:p>
            <a:pPr indent="457200"/>
            <a:r>
              <a:rPr lang="ru-RU" dirty="0">
                <a:latin typeface="Royal Times New Roman" panose="02020603050405020304" pitchFamily="18" charset="0"/>
              </a:rPr>
              <a:t>История основания монастыря, его постройки и святыни – то, что влечёт паломников со всех уголков страны. Во время экскурсии вы узнаете историю основания монастыря, о появлении точной копии Грузинской иконы Божьей Матери, которая с 17 века до настоящего времени является главной святыней монастыря, насладитесь пением церковного хора «Притча», прогуляетесь вдоль заповедного озера. </a:t>
            </a:r>
            <a:r>
              <a:rPr lang="ru-RU" dirty="0" smtClean="0">
                <a:latin typeface="Royal Times New Roman" panose="02020603050405020304" pitchFamily="18" charset="0"/>
              </a:rPr>
              <a:t>Кроме </a:t>
            </a:r>
            <a:r>
              <a:rPr lang="ru-RU" dirty="0">
                <a:latin typeface="Royal Times New Roman" panose="02020603050405020304" pitchFamily="18" charset="0"/>
              </a:rPr>
              <a:t>того:  </a:t>
            </a:r>
            <a:endParaRPr lang="ru-RU" dirty="0" smtClean="0">
              <a:latin typeface="Royal Times New Roman" panose="02020603050405020304" pitchFamily="18" charset="0"/>
            </a:endParaRPr>
          </a:p>
          <a:p>
            <a:pPr indent="457200"/>
            <a:r>
              <a:rPr lang="ru-RU" dirty="0" smtClean="0">
                <a:latin typeface="Royal Times New Roman" panose="02020603050405020304" pitchFamily="18" charset="0"/>
              </a:rPr>
              <a:t>–</a:t>
            </a:r>
            <a:r>
              <a:rPr lang="ru-RU" dirty="0">
                <a:latin typeface="Royal Times New Roman" panose="02020603050405020304" pitchFamily="18" charset="0"/>
              </a:rPr>
              <a:t>	научитесь определять время на солнечных часах</a:t>
            </a:r>
            <a:r>
              <a:rPr lang="ru-RU" dirty="0" smtClean="0">
                <a:latin typeface="Royal Times New Roman" panose="02020603050405020304" pitchFamily="18" charset="0"/>
              </a:rPr>
              <a:t>;</a:t>
            </a:r>
          </a:p>
          <a:p>
            <a:pPr indent="457200"/>
            <a:r>
              <a:rPr lang="ru-RU" dirty="0">
                <a:latin typeface="Royal Times New Roman" panose="02020603050405020304" pitchFamily="18" charset="0"/>
              </a:rPr>
              <a:t>–	узнаете, почему в озере не квакают лягушки;</a:t>
            </a:r>
          </a:p>
          <a:p>
            <a:pPr indent="457200"/>
            <a:r>
              <a:rPr lang="ru-RU" dirty="0">
                <a:latin typeface="Royal Times New Roman" panose="02020603050405020304" pitchFamily="18" charset="0"/>
              </a:rPr>
              <a:t>сможете познакомиться с флорой и фауной </a:t>
            </a:r>
            <a:endParaRPr lang="ru-RU" dirty="0" smtClean="0">
              <a:latin typeface="Royal Times New Roman" panose="02020603050405020304" pitchFamily="18" charset="0"/>
            </a:endParaRPr>
          </a:p>
          <a:p>
            <a:pPr indent="457200"/>
            <a:r>
              <a:rPr lang="ru-RU" dirty="0" smtClean="0">
                <a:latin typeface="Royal Times New Roman" panose="02020603050405020304" pitchFamily="18" charset="0"/>
              </a:rPr>
              <a:t>местности </a:t>
            </a:r>
            <a:r>
              <a:rPr lang="ru-RU" dirty="0">
                <a:latin typeface="Royal Times New Roman" panose="02020603050405020304" pitchFamily="18" charset="0"/>
              </a:rPr>
              <a:t>в небольшом музее – познакомитесь </a:t>
            </a:r>
            <a:endParaRPr lang="ru-RU" dirty="0" smtClean="0">
              <a:latin typeface="Royal Times New Roman" panose="02020603050405020304" pitchFamily="18" charset="0"/>
            </a:endParaRPr>
          </a:p>
          <a:p>
            <a:pPr indent="457200"/>
            <a:r>
              <a:rPr lang="ru-RU" dirty="0" smtClean="0">
                <a:latin typeface="Royal Times New Roman" panose="02020603050405020304" pitchFamily="18" charset="0"/>
              </a:rPr>
              <a:t>с </a:t>
            </a:r>
            <a:r>
              <a:rPr lang="ru-RU" dirty="0">
                <a:latin typeface="Royal Times New Roman" panose="02020603050405020304" pitchFamily="18" charset="0"/>
              </a:rPr>
              <a:t>работами художников, </a:t>
            </a:r>
            <a:r>
              <a:rPr lang="ru-RU" dirty="0" smtClean="0">
                <a:latin typeface="Royal Times New Roman" panose="02020603050405020304" pitchFamily="18" charset="0"/>
              </a:rPr>
              <a:t>ремесленников.</a:t>
            </a:r>
            <a:endParaRPr lang="ru-RU" dirty="0">
              <a:latin typeface="Royal Times New Roman" panose="02020603050405020304" pitchFamily="18" charset="0"/>
            </a:endParaRPr>
          </a:p>
          <a:p>
            <a:pPr indent="457200"/>
            <a:r>
              <a:rPr lang="ru-RU" dirty="0" smtClean="0">
                <a:latin typeface="Royal Times New Roman" panose="02020603050405020304" pitchFamily="18" charset="0"/>
              </a:rPr>
              <a:t>18:00 </a:t>
            </a:r>
            <a:r>
              <a:rPr lang="ru-RU" dirty="0">
                <a:latin typeface="Royal Times New Roman" panose="02020603050405020304" pitchFamily="18" charset="0"/>
              </a:rPr>
              <a:t>Заселение в гостиницу </a:t>
            </a:r>
          </a:p>
          <a:p>
            <a:pPr indent="457200"/>
            <a:endParaRPr lang="ru-RU" dirty="0">
              <a:latin typeface="Royal 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049" y="4147457"/>
            <a:ext cx="3768436" cy="2438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340" y="4522847"/>
            <a:ext cx="1618603" cy="22045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4410" y="446313"/>
            <a:ext cx="3675304" cy="20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4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7515" y="104021"/>
            <a:ext cx="6096000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9690" marR="1270" indent="-6350"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 «Знакомство с Казанью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endParaRPr lang="ru-RU" sz="28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16897" y="588220"/>
            <a:ext cx="955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Royal Times New Roman" panose="02020603050405020304" pitchFamily="18" charset="0"/>
              </a:rPr>
              <a:t>2 </a:t>
            </a:r>
            <a:r>
              <a:rPr lang="ru-RU" b="1" dirty="0">
                <a:latin typeface="Royal Times New Roman" panose="02020603050405020304" pitchFamily="18" charset="0"/>
              </a:rPr>
              <a:t>ДЕНЬ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972" y="1153886"/>
            <a:ext cx="116586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 smtClean="0">
                <a:latin typeface="Royal Times New Roman" panose="02020603050405020304" pitchFamily="18" charset="0"/>
              </a:rPr>
              <a:t>Завтрак </a:t>
            </a:r>
            <a:r>
              <a:rPr lang="ru-RU" dirty="0">
                <a:latin typeface="Royal Times New Roman" panose="02020603050405020304" pitchFamily="18" charset="0"/>
              </a:rPr>
              <a:t>в отеле, сбор вещей, освобождение номеров</a:t>
            </a:r>
          </a:p>
          <a:p>
            <a:pPr indent="457200"/>
            <a:r>
              <a:rPr lang="ru-RU" dirty="0" smtClean="0">
                <a:latin typeface="Royal Times New Roman" panose="02020603050405020304" pitchFamily="18" charset="0"/>
              </a:rPr>
              <a:t>Встреча </a:t>
            </a:r>
            <a:r>
              <a:rPr lang="ru-RU" dirty="0">
                <a:latin typeface="Royal Times New Roman" panose="02020603050405020304" pitchFamily="18" charset="0"/>
              </a:rPr>
              <a:t>с гидом </a:t>
            </a:r>
          </a:p>
          <a:p>
            <a:pPr indent="457200"/>
            <a:r>
              <a:rPr lang="ru-RU" dirty="0" smtClean="0">
                <a:latin typeface="Royal Times New Roman" panose="02020603050405020304" pitchFamily="18" charset="0"/>
              </a:rPr>
              <a:t>Выезд </a:t>
            </a:r>
            <a:r>
              <a:rPr lang="ru-RU" dirty="0">
                <a:latin typeface="Royal Times New Roman" panose="02020603050405020304" pitchFamily="18" charset="0"/>
              </a:rPr>
              <a:t>на экскурсию </a:t>
            </a:r>
          </a:p>
          <a:p>
            <a:pPr indent="457200"/>
            <a:r>
              <a:rPr lang="ru-RU" dirty="0" smtClean="0">
                <a:latin typeface="Royal Times New Roman" panose="02020603050405020304" pitchFamily="18" charset="0"/>
              </a:rPr>
              <a:t>9:00 </a:t>
            </a:r>
            <a:r>
              <a:rPr lang="ru-RU" dirty="0">
                <a:latin typeface="Royal Times New Roman" panose="02020603050405020304" pitchFamily="18" charset="0"/>
              </a:rPr>
              <a:t>- 14:00 Автобусная экскурсия по городу с посещением Казанского Кремля. </a:t>
            </a:r>
          </a:p>
          <a:p>
            <a:pPr indent="457200"/>
            <a:r>
              <a:rPr lang="ru-RU" dirty="0">
                <a:latin typeface="Royal Times New Roman" panose="02020603050405020304" pitchFamily="18" charset="0"/>
              </a:rPr>
              <a:t>Из окон комфортабельного автобуса вы увидите современные строения и скромно стоящие не одно столетие пассажи, проедите по современным проспектам и старинным улицам. Ещё одной особенностью является толерантное отношение между религиями. Здесь силуэты колоколен чередуются с силуэтами минаретов, и благовест перекликается с </a:t>
            </a:r>
            <a:r>
              <a:rPr lang="ru-RU" dirty="0" err="1">
                <a:latin typeface="Royal Times New Roman" panose="02020603050405020304" pitchFamily="18" charset="0"/>
              </a:rPr>
              <a:t>азаном</a:t>
            </a:r>
            <a:r>
              <a:rPr lang="ru-RU" dirty="0">
                <a:latin typeface="Royal Times New Roman" panose="02020603050405020304" pitchFamily="18" charset="0"/>
              </a:rPr>
              <a:t>. </a:t>
            </a:r>
            <a:r>
              <a:rPr lang="ru-RU" dirty="0" smtClean="0">
                <a:latin typeface="Royal Times New Roman" panose="02020603050405020304" pitchFamily="18" charset="0"/>
              </a:rPr>
              <a:t>Во </a:t>
            </a:r>
            <a:r>
              <a:rPr lang="ru-RU" dirty="0">
                <a:latin typeface="Royal Times New Roman" panose="02020603050405020304" pitchFamily="18" charset="0"/>
              </a:rPr>
              <a:t>время автобусной экскурсии вы объедите центральные площади им. Тукая, пл. 1 мая, пл. Свободы, пл. Султан </a:t>
            </a:r>
            <a:r>
              <a:rPr lang="ru-RU" dirty="0" err="1">
                <a:latin typeface="Royal Times New Roman" panose="02020603050405020304" pitchFamily="18" charset="0"/>
              </a:rPr>
              <a:t>Галеева</a:t>
            </a:r>
            <a:r>
              <a:rPr lang="ru-RU" dirty="0">
                <a:latin typeface="Royal Times New Roman" panose="02020603050405020304" pitchFamily="18" charset="0"/>
              </a:rPr>
              <a:t>. </a:t>
            </a:r>
            <a:r>
              <a:rPr lang="ru-RU" dirty="0" smtClean="0">
                <a:latin typeface="Royal Times New Roman" panose="02020603050405020304" pitchFamily="18" charset="0"/>
              </a:rPr>
              <a:t>Проедите </a:t>
            </a:r>
            <a:r>
              <a:rPr lang="ru-RU" dirty="0">
                <a:latin typeface="Royal Times New Roman" panose="02020603050405020304" pitchFamily="18" charset="0"/>
              </a:rPr>
              <a:t>по улицам Кремлёвская, Татарстан, Горького, К. Маркса и др. </a:t>
            </a:r>
            <a:endParaRPr lang="ru-RU" dirty="0" smtClean="0">
              <a:latin typeface="Royal Times New Roman" panose="02020603050405020304" pitchFamily="18" charset="0"/>
            </a:endParaRPr>
          </a:p>
          <a:p>
            <a:pPr indent="457200"/>
            <a:r>
              <a:rPr lang="ru-RU" dirty="0" smtClean="0">
                <a:latin typeface="Royal Times New Roman" panose="02020603050405020304" pitchFamily="18" charset="0"/>
              </a:rPr>
              <a:t>Полюбуетесь </a:t>
            </a:r>
            <a:r>
              <a:rPr lang="ru-RU" dirty="0">
                <a:latin typeface="Royal Times New Roman" panose="02020603050405020304" pitchFamily="18" charset="0"/>
              </a:rPr>
              <a:t>красивыми парками и оцените красоту города со смотровых </a:t>
            </a:r>
            <a:r>
              <a:rPr lang="ru-RU" dirty="0" smtClean="0">
                <a:latin typeface="Royal Times New Roman" panose="02020603050405020304" pitchFamily="18" charset="0"/>
              </a:rPr>
              <a:t>площадок, </a:t>
            </a:r>
            <a:r>
              <a:rPr lang="ru-RU" dirty="0">
                <a:latin typeface="Royal Times New Roman" panose="02020603050405020304" pitchFamily="18" charset="0"/>
              </a:rPr>
              <a:t>а также посетите одну из главных достопримечательностей Казани – старо - татарскую Слободу. </a:t>
            </a:r>
            <a:r>
              <a:rPr lang="ru-RU" dirty="0" smtClean="0">
                <a:latin typeface="Royal Times New Roman" panose="02020603050405020304" pitchFamily="18" charset="0"/>
              </a:rPr>
              <a:t>Во </a:t>
            </a:r>
            <a:r>
              <a:rPr lang="ru-RU" dirty="0">
                <a:latin typeface="Royal Times New Roman" panose="02020603050405020304" pitchFamily="18" charset="0"/>
              </a:rPr>
              <a:t>время экскурсии вас познакомят с культурой татарского народа и его традициями. Также по желанию возможно посещение Богородицкого мужского монастыря, где хранится чудотворный список Казанской иконы Божьей Матери.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252" y="172776"/>
            <a:ext cx="3837177" cy="18084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143" y="4587480"/>
            <a:ext cx="2057399" cy="22223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148" y="4747688"/>
            <a:ext cx="1751165" cy="20123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1185" y="4767476"/>
            <a:ext cx="3173930" cy="19925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4650" y="4746170"/>
            <a:ext cx="1698342" cy="203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8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7515" y="104021"/>
            <a:ext cx="6096000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9690" marR="1270" indent="-6350"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 «Знакомство с Казанью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endParaRPr lang="ru-RU" sz="28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16897" y="588220"/>
            <a:ext cx="955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Royal Times New Roman" panose="02020603050405020304" pitchFamily="18" charset="0"/>
              </a:rPr>
              <a:t>2 </a:t>
            </a:r>
            <a:r>
              <a:rPr lang="ru-RU" b="1" dirty="0">
                <a:latin typeface="Royal Times New Roman" panose="02020603050405020304" pitchFamily="18" charset="0"/>
              </a:rPr>
              <a:t>ДЕНЬ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972" y="1153886"/>
            <a:ext cx="116586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>
                <a:latin typeface="Royal Times New Roman" panose="02020603050405020304" pitchFamily="18" charset="0"/>
              </a:rPr>
              <a:t>Пешеходная экскурсия по улице Баумана, или так называемому «Казанскому Арбату».  </a:t>
            </a:r>
          </a:p>
          <a:p>
            <a:pPr indent="457200"/>
            <a:r>
              <a:rPr lang="ru-RU" dirty="0">
                <a:latin typeface="Royal Times New Roman" panose="02020603050405020304" pitchFamily="18" charset="0"/>
              </a:rPr>
              <a:t>Это первая купеческая часть города, образованная ещё в конце 17 века. История её возникновения очень интересна, а складывался её облик столетиями! Во время экскурсии вы увидите: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Royal Times New Roman" panose="02020603050405020304" pitchFamily="18" charset="0"/>
              </a:rPr>
              <a:t>восточные </a:t>
            </a:r>
            <a:r>
              <a:rPr lang="ru-RU" dirty="0">
                <a:latin typeface="Royal Times New Roman" panose="02020603050405020304" pitchFamily="18" charset="0"/>
              </a:rPr>
              <a:t>часы с фигурками персонажей татарских </a:t>
            </a:r>
            <a:r>
              <a:rPr lang="ru-RU" dirty="0" smtClean="0">
                <a:latin typeface="Royal Times New Roman" panose="02020603050405020304" pitchFamily="18" charset="0"/>
              </a:rPr>
              <a:t>сказок;</a:t>
            </a:r>
          </a:p>
          <a:p>
            <a:r>
              <a:rPr lang="ru-RU" dirty="0">
                <a:latin typeface="Royal Times New Roman" panose="02020603050405020304" pitchFamily="18" charset="0"/>
              </a:rPr>
              <a:t>-	первый в мире памятник великому оперному певцу Фёдору Шаляпину;</a:t>
            </a:r>
          </a:p>
          <a:p>
            <a:r>
              <a:rPr lang="ru-RU" dirty="0">
                <a:latin typeface="Royal Times New Roman" panose="02020603050405020304" pitchFamily="18" charset="0"/>
              </a:rPr>
              <a:t>-	скульптурные композиции в виде фонтанов;</a:t>
            </a:r>
          </a:p>
          <a:p>
            <a:r>
              <a:rPr lang="ru-RU" dirty="0">
                <a:latin typeface="Royal Times New Roman" panose="02020603050405020304" pitchFamily="18" charset="0"/>
              </a:rPr>
              <a:t>-	здание драматического театра, основанного более ста лет назад;</a:t>
            </a:r>
          </a:p>
          <a:p>
            <a:r>
              <a:rPr lang="ru-RU" dirty="0">
                <a:latin typeface="Royal Times New Roman" panose="02020603050405020304" pitchFamily="18" charset="0"/>
              </a:rPr>
              <a:t>-	точную копию кареты императрицы Екатерины Великой;</a:t>
            </a:r>
          </a:p>
          <a:p>
            <a:r>
              <a:rPr lang="ru-RU" dirty="0">
                <a:latin typeface="Royal Times New Roman" panose="02020603050405020304" pitchFamily="18" charset="0"/>
              </a:rPr>
              <a:t>-	памятник Коту казанскому;</a:t>
            </a:r>
          </a:p>
          <a:p>
            <a:r>
              <a:rPr lang="ru-RU" dirty="0">
                <a:latin typeface="Royal Times New Roman" panose="02020603050405020304" pitchFamily="18" charset="0"/>
              </a:rPr>
              <a:t>-	памятный знак «Нулевой меридиан Казани» и аллею звёзд. 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Royal Times New Roman" panose="02020603050405020304" pitchFamily="18" charset="0"/>
              </a:rPr>
              <a:t>А также узнаете:</a:t>
            </a:r>
          </a:p>
          <a:p>
            <a:r>
              <a:rPr lang="ru-RU" dirty="0">
                <a:latin typeface="Royal Times New Roman" panose="02020603050405020304" pitchFamily="18" charset="0"/>
              </a:rPr>
              <a:t>-	о подземных ходах и золотом запасе России;</a:t>
            </a:r>
          </a:p>
          <a:p>
            <a:r>
              <a:rPr lang="ru-RU" dirty="0">
                <a:latin typeface="Royal Times New Roman" panose="02020603050405020304" pitchFamily="18" charset="0"/>
              </a:rPr>
              <a:t>-	с чем связана высота Богоявленской колокольни;</a:t>
            </a:r>
          </a:p>
          <a:p>
            <a:r>
              <a:rPr lang="ru-RU" dirty="0">
                <a:latin typeface="Royal Times New Roman" panose="02020603050405020304" pitchFamily="18" charset="0"/>
              </a:rPr>
              <a:t>-	какое здание напоминает развёрнутую книгу и </a:t>
            </a:r>
            <a:r>
              <a:rPr lang="ru-RU" dirty="0" smtClean="0">
                <a:latin typeface="Royal Times New Roman" panose="02020603050405020304" pitchFamily="18" charset="0"/>
              </a:rPr>
              <a:t>почему</a:t>
            </a:r>
            <a:endParaRPr lang="ru-RU" dirty="0">
              <a:latin typeface="Royal 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latin typeface="Royal Times New Roman" panose="02020603050405020304" pitchFamily="18" charset="0"/>
              </a:rPr>
              <a:t>Дополнительно: вы сможете посетить сувенирные магазины и познакомиться с изделиями народных промыслов. 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Royal Times New Roman" panose="02020603050405020304" pitchFamily="18" charset="0"/>
              </a:rPr>
              <a:t>14:00- </a:t>
            </a:r>
            <a:r>
              <a:rPr lang="ru-RU" dirty="0">
                <a:latin typeface="Royal Times New Roman" panose="02020603050405020304" pitchFamily="18" charset="0"/>
              </a:rPr>
              <a:t>15.30 Обед в кафе города с мастер-классом по татарской </a:t>
            </a:r>
            <a:r>
              <a:rPr lang="ru-RU" dirty="0" smtClean="0">
                <a:latin typeface="Royal Times New Roman" panose="02020603050405020304" pitchFamily="18" charset="0"/>
              </a:rPr>
              <a:t>кулинарии (кафе </a:t>
            </a:r>
            <a:r>
              <a:rPr lang="ru-RU" dirty="0" err="1" smtClean="0">
                <a:latin typeface="Royal Times New Roman" panose="02020603050405020304" pitchFamily="18" charset="0"/>
              </a:rPr>
              <a:t>Милано</a:t>
            </a:r>
            <a:r>
              <a:rPr lang="ru-RU" dirty="0" smtClean="0">
                <a:latin typeface="Royal Times New Roman" panose="02020603050405020304" pitchFamily="18" charset="0"/>
              </a:rPr>
              <a:t>, ул. </a:t>
            </a:r>
            <a:r>
              <a:rPr lang="ru-RU" dirty="0" err="1" smtClean="0">
                <a:latin typeface="Royal Times New Roman" panose="02020603050405020304" pitchFamily="18" charset="0"/>
              </a:rPr>
              <a:t>Бутлерово</a:t>
            </a:r>
            <a:r>
              <a:rPr lang="ru-RU" dirty="0" smtClean="0">
                <a:latin typeface="Royal Times New Roman" panose="02020603050405020304" pitchFamily="18" charset="0"/>
              </a:rPr>
              <a:t>). </a:t>
            </a:r>
            <a:endParaRPr lang="ru-RU" dirty="0">
              <a:latin typeface="Royal 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Royal Times New Roman" panose="02020603050405020304" pitchFamily="18" charset="0"/>
              </a:rPr>
              <a:t>Окончание </a:t>
            </a:r>
            <a:r>
              <a:rPr lang="ru-RU" dirty="0">
                <a:latin typeface="Royal Times New Roman" panose="02020603050405020304" pitchFamily="18" charset="0"/>
              </a:rPr>
              <a:t>программы на ж/д </a:t>
            </a:r>
            <a:r>
              <a:rPr lang="ru-RU" dirty="0" smtClean="0">
                <a:latin typeface="Royal Times New Roman" panose="02020603050405020304" pitchFamily="18" charset="0"/>
              </a:rPr>
              <a:t>вокзале</a:t>
            </a:r>
            <a:r>
              <a:rPr lang="ru-RU" dirty="0">
                <a:latin typeface="Royal Times New Roman" panose="02020603050405020304" pitchFamily="18" charset="0"/>
              </a:rPr>
              <a:t> </a:t>
            </a:r>
            <a:r>
              <a:rPr lang="ru-RU" dirty="0" smtClean="0">
                <a:latin typeface="Royal Times New Roman" panose="02020603050405020304" pitchFamily="18" charset="0"/>
              </a:rPr>
              <a:t>(отправление </a:t>
            </a:r>
            <a:r>
              <a:rPr lang="ru-RU" dirty="0">
                <a:latin typeface="Royal Times New Roman" panose="02020603050405020304" pitchFamily="18" charset="0"/>
              </a:rPr>
              <a:t>поезда в 18.11 по местному времени (Казань Пасс – Привокзальная пл.1А)</a:t>
            </a:r>
          </a:p>
          <a:p>
            <a:pPr marL="285750" indent="-285750">
              <a:buFontTx/>
              <a:buChar char="-"/>
            </a:pPr>
            <a:endParaRPr lang="ru-RU" dirty="0">
              <a:latin typeface="Royal 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2024743"/>
            <a:ext cx="4023892" cy="29960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07928" y="116923"/>
            <a:ext cx="1828899" cy="124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7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7515" y="104021"/>
            <a:ext cx="6096000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9690" marR="1270" indent="-6350"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 «Знакомство с Казанью»</a:t>
            </a:r>
          </a:p>
          <a:p>
            <a:pPr marL="59690" marR="1270" indent="-6350"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ночь/2 дня  </a:t>
            </a:r>
            <a:endParaRPr lang="ru-RU" sz="28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0955" y="903906"/>
            <a:ext cx="1259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Royal Times New Roman" panose="02020603050405020304" pitchFamily="18" charset="0"/>
              </a:rPr>
              <a:t>Контакты: </a:t>
            </a:r>
            <a:endParaRPr lang="ru-RU" b="1" dirty="0">
              <a:latin typeface="Royal 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19743" y="1208313"/>
            <a:ext cx="1231174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i="1" dirty="0" smtClean="0">
                <a:latin typeface="Royal Times New Roman" panose="02020603050405020304" pitchFamily="18" charset="0"/>
              </a:rPr>
              <a:t>Маргарита</a:t>
            </a:r>
            <a:r>
              <a:rPr lang="ru-RU" dirty="0" smtClean="0">
                <a:latin typeface="Royal Times New Roman" panose="02020603050405020304" pitchFamily="18" charset="0"/>
              </a:rPr>
              <a:t> - гид (бронирование автобуса, экскурсионное сопровождение, заказ обедов, мастер-классов) -  </a:t>
            </a:r>
          </a:p>
          <a:p>
            <a:pPr indent="457200"/>
            <a:r>
              <a:rPr lang="ru-RU" dirty="0" smtClean="0">
                <a:latin typeface="Royal Times New Roman" panose="02020603050405020304" pitchFamily="18" charset="0"/>
              </a:rPr>
              <a:t>+79063263820</a:t>
            </a:r>
          </a:p>
          <a:p>
            <a:pPr indent="457200"/>
            <a:r>
              <a:rPr lang="ru-RU" b="1" dirty="0" smtClean="0">
                <a:latin typeface="Royal Times New Roman" panose="02020603050405020304" pitchFamily="18" charset="0"/>
              </a:rPr>
              <a:t>Алексей</a:t>
            </a:r>
            <a:r>
              <a:rPr lang="ru-RU" dirty="0" smtClean="0">
                <a:latin typeface="Royal Times New Roman" panose="02020603050405020304" pitchFamily="18" charset="0"/>
              </a:rPr>
              <a:t> (+7 9600419418 </a:t>
            </a:r>
            <a:r>
              <a:rPr lang="ru-RU" dirty="0">
                <a:latin typeface="Royal Times New Roman" panose="02020603050405020304" pitchFamily="18" charset="0"/>
              </a:rPr>
              <a:t>- (очень рекомендуем) </a:t>
            </a:r>
            <a:r>
              <a:rPr lang="ru-RU" dirty="0" smtClean="0">
                <a:latin typeface="Royal Times New Roman" panose="02020603050405020304" pitchFamily="18" charset="0"/>
              </a:rPr>
              <a:t>- мастер – класс (татарская кухня) – может забронировать гид </a:t>
            </a:r>
          </a:p>
          <a:p>
            <a:pPr indent="457200"/>
            <a:endParaRPr lang="ru-RU" dirty="0">
              <a:latin typeface="Royal Times New Roman" panose="02020603050405020304" pitchFamily="18" charset="0"/>
            </a:endParaRPr>
          </a:p>
          <a:p>
            <a:pPr indent="457200"/>
            <a:r>
              <a:rPr lang="ru-RU" dirty="0" smtClean="0">
                <a:latin typeface="Royal Times New Roman" panose="02020603050405020304" pitchFamily="18" charset="0"/>
              </a:rPr>
              <a:t>Гостиница (бронировали две гостиницы, что называется на любой вкус):</a:t>
            </a:r>
          </a:p>
          <a:p>
            <a:pPr indent="457200"/>
            <a:r>
              <a:rPr lang="ru-RU" dirty="0" smtClean="0">
                <a:latin typeface="Royal Times New Roman" panose="02020603050405020304" pitchFamily="18" charset="0"/>
              </a:rPr>
              <a:t>Азалия </a:t>
            </a:r>
            <a:r>
              <a:rPr lang="ru-RU" dirty="0">
                <a:latin typeface="Royal Times New Roman" panose="02020603050405020304" pitchFamily="18" charset="0"/>
              </a:rPr>
              <a:t>на </a:t>
            </a:r>
            <a:r>
              <a:rPr lang="ru-RU" dirty="0" smtClean="0">
                <a:latin typeface="Royal Times New Roman" panose="02020603050405020304" pitchFamily="18" charset="0"/>
              </a:rPr>
              <a:t>Московском. Казань </a:t>
            </a:r>
            <a:r>
              <a:rPr lang="ru-RU" dirty="0">
                <a:latin typeface="Royal Times New Roman" panose="02020603050405020304" pitchFamily="18" charset="0"/>
              </a:rPr>
              <a:t>ул. Московская, </a:t>
            </a:r>
            <a:r>
              <a:rPr lang="ru-RU" dirty="0" smtClean="0">
                <a:latin typeface="Royal Times New Roman" panose="02020603050405020304" pitchFamily="18" charset="0"/>
              </a:rPr>
              <a:t>11 </a:t>
            </a:r>
            <a:r>
              <a:rPr lang="en-US" dirty="0" smtClean="0">
                <a:latin typeface="Royal Times New Roman" panose="02020603050405020304" pitchFamily="18" charset="0"/>
              </a:rPr>
              <a:t>https</a:t>
            </a:r>
            <a:r>
              <a:rPr lang="en-US" dirty="0">
                <a:latin typeface="Royal Times New Roman" panose="02020603050405020304" pitchFamily="18" charset="0"/>
              </a:rPr>
              <a:t>://mos.azalya-hotel.ru/kontakty/</a:t>
            </a:r>
            <a:r>
              <a:rPr lang="ru-RU" dirty="0" smtClean="0">
                <a:latin typeface="Royal Times New Roman" panose="02020603050405020304" pitchFamily="18" charset="0"/>
              </a:rPr>
              <a:t> </a:t>
            </a:r>
          </a:p>
          <a:p>
            <a:pPr indent="457200"/>
            <a:r>
              <a:rPr lang="ru-RU" dirty="0" smtClean="0">
                <a:latin typeface="Royal Times New Roman" panose="02020603050405020304" pitchFamily="18" charset="0"/>
              </a:rPr>
              <a:t>(Останавливались в ней. Очень приличный вариант, </a:t>
            </a:r>
          </a:p>
          <a:p>
            <a:pPr indent="457200"/>
            <a:r>
              <a:rPr lang="ru-RU" dirty="0" smtClean="0">
                <a:latin typeface="Royal Times New Roman" panose="02020603050405020304" pitchFamily="18" charset="0"/>
              </a:rPr>
              <a:t>если хочется сэкономить);</a:t>
            </a:r>
          </a:p>
          <a:p>
            <a:pPr indent="457200"/>
            <a:endParaRPr lang="ru-RU" dirty="0" smtClean="0">
              <a:latin typeface="Royal Times New Roman" panose="02020603050405020304" pitchFamily="18" charset="0"/>
            </a:endParaRPr>
          </a:p>
          <a:p>
            <a:pPr indent="457200"/>
            <a:endParaRPr lang="ru-RU" dirty="0" smtClean="0">
              <a:latin typeface="Royal Times New Roman" panose="02020603050405020304" pitchFamily="18" charset="0"/>
            </a:endParaRPr>
          </a:p>
          <a:p>
            <a:pPr indent="457200"/>
            <a:endParaRPr lang="ru-RU" dirty="0">
              <a:latin typeface="Royal Times New Roman" panose="02020603050405020304" pitchFamily="18" charset="0"/>
            </a:endParaRPr>
          </a:p>
          <a:p>
            <a:pPr indent="457200"/>
            <a:r>
              <a:rPr lang="ru-RU" dirty="0" err="1" smtClean="0">
                <a:latin typeface="Royal Times New Roman" panose="02020603050405020304" pitchFamily="18" charset="0"/>
              </a:rPr>
              <a:t>Биляр</a:t>
            </a:r>
            <a:r>
              <a:rPr lang="ru-RU" dirty="0" smtClean="0">
                <a:latin typeface="Royal Times New Roman" panose="02020603050405020304" pitchFamily="18" charset="0"/>
              </a:rPr>
              <a:t> </a:t>
            </a:r>
            <a:r>
              <a:rPr lang="ru-RU" dirty="0">
                <a:latin typeface="Royal Times New Roman" panose="02020603050405020304" pitchFamily="18" charset="0"/>
              </a:rPr>
              <a:t>Палас </a:t>
            </a:r>
            <a:r>
              <a:rPr lang="ru-RU" dirty="0" smtClean="0">
                <a:latin typeface="Royal Times New Roman" panose="02020603050405020304" pitchFamily="18" charset="0"/>
              </a:rPr>
              <a:t>Отель  </a:t>
            </a:r>
            <a:endParaRPr lang="ru-RU" dirty="0">
              <a:latin typeface="Royal Times New Roman" panose="02020603050405020304" pitchFamily="18" charset="0"/>
            </a:endParaRPr>
          </a:p>
          <a:p>
            <a:pPr indent="457200"/>
            <a:r>
              <a:rPr lang="ru-RU" dirty="0">
                <a:latin typeface="Royal Times New Roman" panose="02020603050405020304" pitchFamily="18" charset="0"/>
              </a:rPr>
              <a:t>420107, РТ, г. Казань, ул. Островского, д.61</a:t>
            </a:r>
          </a:p>
          <a:p>
            <a:pPr indent="457200"/>
            <a:r>
              <a:rPr lang="ru-RU" dirty="0" smtClean="0">
                <a:latin typeface="Royal Times New Roman" panose="02020603050405020304" pitchFamily="18" charset="0"/>
              </a:rPr>
              <a:t>www.bilyar-hotel.ru</a:t>
            </a:r>
            <a:endParaRPr lang="ru-RU" dirty="0">
              <a:latin typeface="Royal 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70" y="5094516"/>
            <a:ext cx="4804363" cy="17225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444" y="3176992"/>
            <a:ext cx="7719956" cy="11772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313" y="4865914"/>
            <a:ext cx="6559135" cy="17316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43601" y="4561113"/>
            <a:ext cx="5637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/>
              <a:t>Стоимость программы на чел.(группа 36 </a:t>
            </a:r>
            <a:r>
              <a:rPr lang="ru-RU" sz="1600" b="1" i="1" dirty="0"/>
              <a:t>чел.) </a:t>
            </a:r>
            <a:r>
              <a:rPr lang="ru-RU" sz="1600" b="1" i="1" dirty="0" smtClean="0"/>
              <a:t>-23.09.2022 </a:t>
            </a:r>
            <a:endParaRPr lang="ru-RU" sz="1600" b="1" i="1" dirty="0"/>
          </a:p>
        </p:txBody>
      </p:sp>
    </p:spTree>
    <p:extLst>
      <p:ext uri="{BB962C8B-B14F-4D97-AF65-F5344CB8AC3E}">
        <p14:creationId xmlns:p14="http://schemas.microsoft.com/office/powerpoint/2010/main" val="99439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409</TotalTime>
  <Words>493</Words>
  <Application>Microsoft Office PowerPoint</Application>
  <PresentationFormat>Широкоэкранный</PresentationFormat>
  <Paragraphs>81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Royal Times New Roman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30</cp:revision>
  <dcterms:created xsi:type="dcterms:W3CDTF">2022-12-04T17:32:15Z</dcterms:created>
  <dcterms:modified xsi:type="dcterms:W3CDTF">2023-01-09T10:01:17Z</dcterms:modified>
</cp:coreProperties>
</file>